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906000" cy="6858000" type="A4"/>
  <p:notesSz cx="9906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2" y="-3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7820" y="4482082"/>
            <a:ext cx="9766120" cy="237591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81583" y="4218432"/>
            <a:ext cx="1628139" cy="528955"/>
          </a:xfrm>
          <a:custGeom>
            <a:avLst/>
            <a:gdLst/>
            <a:ahLst/>
            <a:cxnLst/>
            <a:rect l="l" t="t" r="r" b="b"/>
            <a:pathLst>
              <a:path w="1628139" h="528954">
                <a:moveTo>
                  <a:pt x="1539493" y="0"/>
                </a:moveTo>
                <a:lnTo>
                  <a:pt x="88137" y="0"/>
                </a:lnTo>
                <a:lnTo>
                  <a:pt x="53829" y="6931"/>
                </a:lnTo>
                <a:lnTo>
                  <a:pt x="25814" y="25828"/>
                </a:lnTo>
                <a:lnTo>
                  <a:pt x="6926" y="53846"/>
                </a:lnTo>
                <a:lnTo>
                  <a:pt x="0" y="88138"/>
                </a:lnTo>
                <a:lnTo>
                  <a:pt x="0" y="440690"/>
                </a:lnTo>
                <a:lnTo>
                  <a:pt x="6926" y="474981"/>
                </a:lnTo>
                <a:lnTo>
                  <a:pt x="25814" y="502999"/>
                </a:lnTo>
                <a:lnTo>
                  <a:pt x="53829" y="521896"/>
                </a:lnTo>
                <a:lnTo>
                  <a:pt x="88137" y="528828"/>
                </a:lnTo>
                <a:lnTo>
                  <a:pt x="1539493" y="528828"/>
                </a:lnTo>
                <a:lnTo>
                  <a:pt x="1573785" y="521896"/>
                </a:lnTo>
                <a:lnTo>
                  <a:pt x="1601803" y="502999"/>
                </a:lnTo>
                <a:lnTo>
                  <a:pt x="1620700" y="474981"/>
                </a:lnTo>
                <a:lnTo>
                  <a:pt x="1627632" y="440690"/>
                </a:lnTo>
                <a:lnTo>
                  <a:pt x="1627632" y="88138"/>
                </a:lnTo>
                <a:lnTo>
                  <a:pt x="1620700" y="53846"/>
                </a:lnTo>
                <a:lnTo>
                  <a:pt x="1601803" y="25828"/>
                </a:lnTo>
                <a:lnTo>
                  <a:pt x="1573785" y="6931"/>
                </a:lnTo>
                <a:lnTo>
                  <a:pt x="15394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81583" y="4218432"/>
            <a:ext cx="1628139" cy="528955"/>
          </a:xfrm>
          <a:custGeom>
            <a:avLst/>
            <a:gdLst/>
            <a:ahLst/>
            <a:cxnLst/>
            <a:rect l="l" t="t" r="r" b="b"/>
            <a:pathLst>
              <a:path w="1628139" h="528954">
                <a:moveTo>
                  <a:pt x="0" y="88138"/>
                </a:moveTo>
                <a:lnTo>
                  <a:pt x="6926" y="53846"/>
                </a:lnTo>
                <a:lnTo>
                  <a:pt x="25814" y="25828"/>
                </a:lnTo>
                <a:lnTo>
                  <a:pt x="53829" y="6931"/>
                </a:lnTo>
                <a:lnTo>
                  <a:pt x="88137" y="0"/>
                </a:lnTo>
                <a:lnTo>
                  <a:pt x="1539493" y="0"/>
                </a:lnTo>
                <a:lnTo>
                  <a:pt x="1573785" y="6931"/>
                </a:lnTo>
                <a:lnTo>
                  <a:pt x="1601803" y="25828"/>
                </a:lnTo>
                <a:lnTo>
                  <a:pt x="1620700" y="53846"/>
                </a:lnTo>
                <a:lnTo>
                  <a:pt x="1627632" y="88138"/>
                </a:lnTo>
                <a:lnTo>
                  <a:pt x="1627632" y="440690"/>
                </a:lnTo>
                <a:lnTo>
                  <a:pt x="1620700" y="474981"/>
                </a:lnTo>
                <a:lnTo>
                  <a:pt x="1601803" y="502999"/>
                </a:lnTo>
                <a:lnTo>
                  <a:pt x="1573785" y="521896"/>
                </a:lnTo>
                <a:lnTo>
                  <a:pt x="1539493" y="528828"/>
                </a:lnTo>
                <a:lnTo>
                  <a:pt x="88137" y="528828"/>
                </a:lnTo>
                <a:lnTo>
                  <a:pt x="53829" y="521896"/>
                </a:lnTo>
                <a:lnTo>
                  <a:pt x="25814" y="502999"/>
                </a:lnTo>
                <a:lnTo>
                  <a:pt x="6926" y="474981"/>
                </a:lnTo>
                <a:lnTo>
                  <a:pt x="0" y="440690"/>
                </a:lnTo>
                <a:lnTo>
                  <a:pt x="0" y="88138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900" y="224790"/>
            <a:ext cx="5525770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LOROS</a:t>
            </a:r>
            <a:r>
              <a:rPr spc="-60" dirty="0"/>
              <a:t> </a:t>
            </a:r>
            <a:r>
              <a:rPr spc="-10" dirty="0"/>
              <a:t>Lotteries</a:t>
            </a:r>
            <a:r>
              <a:rPr spc="-35" dirty="0"/>
              <a:t> </a:t>
            </a:r>
            <a:r>
              <a:rPr dirty="0"/>
              <a:t>Limited</a:t>
            </a:r>
            <a:r>
              <a:rPr spc="-25" dirty="0"/>
              <a:t> </a:t>
            </a:r>
            <a:r>
              <a:rPr dirty="0"/>
              <a:t>–</a:t>
            </a:r>
            <a:r>
              <a:rPr spc="-40" dirty="0"/>
              <a:t> </a:t>
            </a:r>
            <a:r>
              <a:rPr dirty="0"/>
              <a:t>Complaints</a:t>
            </a:r>
            <a:r>
              <a:rPr spc="-50" dirty="0"/>
              <a:t> </a:t>
            </a:r>
            <a:r>
              <a:rPr dirty="0"/>
              <a:t>Policy</a:t>
            </a:r>
            <a:r>
              <a:rPr spc="-35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spc="-10" dirty="0"/>
              <a:t>Procedure</a:t>
            </a:r>
          </a:p>
        </p:txBody>
      </p:sp>
      <p:sp>
        <p:nvSpPr>
          <p:cNvPr id="3" name="object 3"/>
          <p:cNvSpPr/>
          <p:nvPr/>
        </p:nvSpPr>
        <p:spPr>
          <a:xfrm>
            <a:off x="481583" y="1629155"/>
            <a:ext cx="1065530" cy="524510"/>
          </a:xfrm>
          <a:custGeom>
            <a:avLst/>
            <a:gdLst/>
            <a:ahLst/>
            <a:cxnLst/>
            <a:rect l="l" t="t" r="r" b="b"/>
            <a:pathLst>
              <a:path w="1065530" h="524510">
                <a:moveTo>
                  <a:pt x="0" y="87376"/>
                </a:moveTo>
                <a:lnTo>
                  <a:pt x="6865" y="53363"/>
                </a:lnTo>
                <a:lnTo>
                  <a:pt x="25590" y="25590"/>
                </a:lnTo>
                <a:lnTo>
                  <a:pt x="53363" y="6865"/>
                </a:lnTo>
                <a:lnTo>
                  <a:pt x="87375" y="0"/>
                </a:lnTo>
                <a:lnTo>
                  <a:pt x="977900" y="0"/>
                </a:lnTo>
                <a:lnTo>
                  <a:pt x="1011912" y="6865"/>
                </a:lnTo>
                <a:lnTo>
                  <a:pt x="1039685" y="25590"/>
                </a:lnTo>
                <a:lnTo>
                  <a:pt x="1058410" y="53363"/>
                </a:lnTo>
                <a:lnTo>
                  <a:pt x="1065276" y="87376"/>
                </a:lnTo>
                <a:lnTo>
                  <a:pt x="1065276" y="436880"/>
                </a:lnTo>
                <a:lnTo>
                  <a:pt x="1058410" y="470892"/>
                </a:lnTo>
                <a:lnTo>
                  <a:pt x="1039685" y="498665"/>
                </a:lnTo>
                <a:lnTo>
                  <a:pt x="1011912" y="517390"/>
                </a:lnTo>
                <a:lnTo>
                  <a:pt x="977900" y="524256"/>
                </a:lnTo>
                <a:lnTo>
                  <a:pt x="87375" y="524256"/>
                </a:lnTo>
                <a:lnTo>
                  <a:pt x="53363" y="517390"/>
                </a:lnTo>
                <a:lnTo>
                  <a:pt x="25590" y="498665"/>
                </a:lnTo>
                <a:lnTo>
                  <a:pt x="6865" y="470892"/>
                </a:lnTo>
                <a:lnTo>
                  <a:pt x="0" y="436880"/>
                </a:lnTo>
                <a:lnTo>
                  <a:pt x="0" y="8737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3343" y="1801138"/>
            <a:ext cx="73596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 err="1">
                <a:solidFill>
                  <a:srgbClr val="C00000"/>
                </a:solidFill>
                <a:latin typeface="Arial"/>
                <a:cs typeface="Arial"/>
              </a:rPr>
              <a:t>Compl</a:t>
            </a:r>
            <a:r>
              <a:rPr lang="en-GB" sz="1000" spc="-10" dirty="0" err="1">
                <a:solidFill>
                  <a:srgbClr val="C00000"/>
                </a:solidFill>
                <a:latin typeface="Arial"/>
                <a:cs typeface="Arial"/>
              </a:rPr>
              <a:t>ainant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44851" y="1629155"/>
            <a:ext cx="1196340" cy="524510"/>
          </a:xfrm>
          <a:custGeom>
            <a:avLst/>
            <a:gdLst/>
            <a:ahLst/>
            <a:cxnLst/>
            <a:rect l="l" t="t" r="r" b="b"/>
            <a:pathLst>
              <a:path w="1196339" h="524510">
                <a:moveTo>
                  <a:pt x="0" y="87376"/>
                </a:moveTo>
                <a:lnTo>
                  <a:pt x="6865" y="53363"/>
                </a:lnTo>
                <a:lnTo>
                  <a:pt x="25590" y="25590"/>
                </a:lnTo>
                <a:lnTo>
                  <a:pt x="53363" y="6865"/>
                </a:lnTo>
                <a:lnTo>
                  <a:pt x="87375" y="0"/>
                </a:lnTo>
                <a:lnTo>
                  <a:pt x="1108964" y="0"/>
                </a:lnTo>
                <a:lnTo>
                  <a:pt x="1142976" y="6865"/>
                </a:lnTo>
                <a:lnTo>
                  <a:pt x="1170749" y="25590"/>
                </a:lnTo>
                <a:lnTo>
                  <a:pt x="1189474" y="53363"/>
                </a:lnTo>
                <a:lnTo>
                  <a:pt x="1196339" y="87376"/>
                </a:lnTo>
                <a:lnTo>
                  <a:pt x="1196339" y="436880"/>
                </a:lnTo>
                <a:lnTo>
                  <a:pt x="1189474" y="470892"/>
                </a:lnTo>
                <a:lnTo>
                  <a:pt x="1170749" y="498665"/>
                </a:lnTo>
                <a:lnTo>
                  <a:pt x="1142976" y="517390"/>
                </a:lnTo>
                <a:lnTo>
                  <a:pt x="1108964" y="524256"/>
                </a:lnTo>
                <a:lnTo>
                  <a:pt x="87375" y="524256"/>
                </a:lnTo>
                <a:lnTo>
                  <a:pt x="53363" y="517390"/>
                </a:lnTo>
                <a:lnTo>
                  <a:pt x="25590" y="498665"/>
                </a:lnTo>
                <a:lnTo>
                  <a:pt x="6865" y="470892"/>
                </a:lnTo>
                <a:lnTo>
                  <a:pt x="0" y="436880"/>
                </a:lnTo>
                <a:lnTo>
                  <a:pt x="0" y="8737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307524" y="1660449"/>
            <a:ext cx="116319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GB" sz="1000" dirty="0">
                <a:solidFill>
                  <a:srgbClr val="C00000"/>
                </a:solidFill>
                <a:latin typeface="Arial"/>
                <a:cs typeface="Arial"/>
              </a:rPr>
              <a:t>Supporter Engagement and Insight Manager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36491" y="1629155"/>
            <a:ext cx="1371600" cy="768350"/>
          </a:xfrm>
          <a:custGeom>
            <a:avLst/>
            <a:gdLst/>
            <a:ahLst/>
            <a:cxnLst/>
            <a:rect l="l" t="t" r="r" b="b"/>
            <a:pathLst>
              <a:path w="1371600" h="768350">
                <a:moveTo>
                  <a:pt x="0" y="128016"/>
                </a:moveTo>
                <a:lnTo>
                  <a:pt x="10054" y="78170"/>
                </a:lnTo>
                <a:lnTo>
                  <a:pt x="37480" y="37480"/>
                </a:lnTo>
                <a:lnTo>
                  <a:pt x="78170" y="10054"/>
                </a:lnTo>
                <a:lnTo>
                  <a:pt x="128016" y="0"/>
                </a:lnTo>
                <a:lnTo>
                  <a:pt x="1243584" y="0"/>
                </a:lnTo>
                <a:lnTo>
                  <a:pt x="1293429" y="10054"/>
                </a:lnTo>
                <a:lnTo>
                  <a:pt x="1334119" y="37480"/>
                </a:lnTo>
                <a:lnTo>
                  <a:pt x="1361545" y="78170"/>
                </a:lnTo>
                <a:lnTo>
                  <a:pt x="1371600" y="128016"/>
                </a:lnTo>
                <a:lnTo>
                  <a:pt x="1371600" y="640080"/>
                </a:lnTo>
                <a:lnTo>
                  <a:pt x="1361545" y="689925"/>
                </a:lnTo>
                <a:lnTo>
                  <a:pt x="1334119" y="730615"/>
                </a:lnTo>
                <a:lnTo>
                  <a:pt x="1293429" y="758041"/>
                </a:lnTo>
                <a:lnTo>
                  <a:pt x="1243584" y="768096"/>
                </a:lnTo>
                <a:lnTo>
                  <a:pt x="128016" y="768096"/>
                </a:lnTo>
                <a:lnTo>
                  <a:pt x="78170" y="758041"/>
                </a:lnTo>
                <a:lnTo>
                  <a:pt x="37480" y="730615"/>
                </a:lnTo>
                <a:lnTo>
                  <a:pt x="10054" y="689925"/>
                </a:lnTo>
                <a:lnTo>
                  <a:pt x="0" y="640080"/>
                </a:lnTo>
                <a:lnTo>
                  <a:pt x="0" y="12801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112406" y="1909214"/>
            <a:ext cx="106172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GB" sz="1000" dirty="0">
                <a:solidFill>
                  <a:srgbClr val="C00000"/>
                </a:solidFill>
                <a:latin typeface="Arial"/>
                <a:cs typeface="Arial"/>
              </a:rPr>
              <a:t>Deputy CEO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01867" y="1629155"/>
            <a:ext cx="1130935" cy="524510"/>
          </a:xfrm>
          <a:custGeom>
            <a:avLst/>
            <a:gdLst/>
            <a:ahLst/>
            <a:cxnLst/>
            <a:rect l="l" t="t" r="r" b="b"/>
            <a:pathLst>
              <a:path w="1130934" h="524510">
                <a:moveTo>
                  <a:pt x="0" y="87376"/>
                </a:moveTo>
                <a:lnTo>
                  <a:pt x="6865" y="53363"/>
                </a:lnTo>
                <a:lnTo>
                  <a:pt x="25590" y="25590"/>
                </a:lnTo>
                <a:lnTo>
                  <a:pt x="53363" y="6865"/>
                </a:lnTo>
                <a:lnTo>
                  <a:pt x="87376" y="0"/>
                </a:lnTo>
                <a:lnTo>
                  <a:pt x="1043432" y="0"/>
                </a:lnTo>
                <a:lnTo>
                  <a:pt x="1077444" y="6865"/>
                </a:lnTo>
                <a:lnTo>
                  <a:pt x="1105217" y="25590"/>
                </a:lnTo>
                <a:lnTo>
                  <a:pt x="1123942" y="53363"/>
                </a:lnTo>
                <a:lnTo>
                  <a:pt x="1130808" y="87376"/>
                </a:lnTo>
                <a:lnTo>
                  <a:pt x="1130808" y="436880"/>
                </a:lnTo>
                <a:lnTo>
                  <a:pt x="1123942" y="470892"/>
                </a:lnTo>
                <a:lnTo>
                  <a:pt x="1105217" y="498665"/>
                </a:lnTo>
                <a:lnTo>
                  <a:pt x="1077444" y="517390"/>
                </a:lnTo>
                <a:lnTo>
                  <a:pt x="1043432" y="524256"/>
                </a:lnTo>
                <a:lnTo>
                  <a:pt x="87376" y="524256"/>
                </a:lnTo>
                <a:lnTo>
                  <a:pt x="53363" y="517390"/>
                </a:lnTo>
                <a:lnTo>
                  <a:pt x="25590" y="498665"/>
                </a:lnTo>
                <a:lnTo>
                  <a:pt x="6865" y="470892"/>
                </a:lnTo>
                <a:lnTo>
                  <a:pt x="0" y="436880"/>
                </a:lnTo>
                <a:lnTo>
                  <a:pt x="0" y="87376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69000" y="1723389"/>
            <a:ext cx="8007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5095" marR="5080" indent="-11303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LOROS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 Chief Executive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498080" y="1629155"/>
            <a:ext cx="1731645" cy="524510"/>
          </a:xfrm>
          <a:custGeom>
            <a:avLst/>
            <a:gdLst/>
            <a:ahLst/>
            <a:cxnLst/>
            <a:rect l="l" t="t" r="r" b="b"/>
            <a:pathLst>
              <a:path w="1731645" h="524510">
                <a:moveTo>
                  <a:pt x="0" y="87376"/>
                </a:moveTo>
                <a:lnTo>
                  <a:pt x="6865" y="53363"/>
                </a:lnTo>
                <a:lnTo>
                  <a:pt x="25590" y="25590"/>
                </a:lnTo>
                <a:lnTo>
                  <a:pt x="53363" y="6865"/>
                </a:lnTo>
                <a:lnTo>
                  <a:pt x="87375" y="0"/>
                </a:lnTo>
                <a:lnTo>
                  <a:pt x="1643888" y="0"/>
                </a:lnTo>
                <a:lnTo>
                  <a:pt x="1677900" y="6865"/>
                </a:lnTo>
                <a:lnTo>
                  <a:pt x="1705673" y="25590"/>
                </a:lnTo>
                <a:lnTo>
                  <a:pt x="1724398" y="53363"/>
                </a:lnTo>
                <a:lnTo>
                  <a:pt x="1731264" y="87376"/>
                </a:lnTo>
                <a:lnTo>
                  <a:pt x="1731264" y="436880"/>
                </a:lnTo>
                <a:lnTo>
                  <a:pt x="1724398" y="470892"/>
                </a:lnTo>
                <a:lnTo>
                  <a:pt x="1705673" y="498665"/>
                </a:lnTo>
                <a:lnTo>
                  <a:pt x="1677900" y="517390"/>
                </a:lnTo>
                <a:lnTo>
                  <a:pt x="1643888" y="524256"/>
                </a:lnTo>
                <a:lnTo>
                  <a:pt x="87375" y="524256"/>
                </a:lnTo>
                <a:lnTo>
                  <a:pt x="53363" y="517390"/>
                </a:lnTo>
                <a:lnTo>
                  <a:pt x="25590" y="498665"/>
                </a:lnTo>
                <a:lnTo>
                  <a:pt x="6865" y="470892"/>
                </a:lnTo>
                <a:lnTo>
                  <a:pt x="0" y="436880"/>
                </a:lnTo>
                <a:lnTo>
                  <a:pt x="0" y="8737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780781" y="1647189"/>
            <a:ext cx="116840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Independent</a:t>
            </a:r>
            <a:r>
              <a:rPr sz="1000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British Adjudication</a:t>
            </a:r>
            <a:r>
              <a:rPr sz="1000" spc="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Service (IBAS)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87196" y="2391155"/>
            <a:ext cx="1470660" cy="327660"/>
          </a:xfrm>
          <a:custGeom>
            <a:avLst/>
            <a:gdLst/>
            <a:ahLst/>
            <a:cxnLst/>
            <a:rect l="l" t="t" r="r" b="b"/>
            <a:pathLst>
              <a:path w="1470660" h="327660">
                <a:moveTo>
                  <a:pt x="0" y="54610"/>
                </a:moveTo>
                <a:lnTo>
                  <a:pt x="4291" y="33379"/>
                </a:lnTo>
                <a:lnTo>
                  <a:pt x="15994" y="16017"/>
                </a:lnTo>
                <a:lnTo>
                  <a:pt x="33352" y="4300"/>
                </a:lnTo>
                <a:lnTo>
                  <a:pt x="54609" y="0"/>
                </a:lnTo>
                <a:lnTo>
                  <a:pt x="1416049" y="0"/>
                </a:lnTo>
                <a:lnTo>
                  <a:pt x="1437280" y="4300"/>
                </a:lnTo>
                <a:lnTo>
                  <a:pt x="1454642" y="16017"/>
                </a:lnTo>
                <a:lnTo>
                  <a:pt x="1466359" y="33379"/>
                </a:lnTo>
                <a:lnTo>
                  <a:pt x="1470660" y="54610"/>
                </a:lnTo>
                <a:lnTo>
                  <a:pt x="1470660" y="273050"/>
                </a:lnTo>
                <a:lnTo>
                  <a:pt x="1466359" y="294280"/>
                </a:lnTo>
                <a:lnTo>
                  <a:pt x="1454642" y="311642"/>
                </a:lnTo>
                <a:lnTo>
                  <a:pt x="1437280" y="323359"/>
                </a:lnTo>
                <a:lnTo>
                  <a:pt x="1416049" y="327660"/>
                </a:lnTo>
                <a:lnTo>
                  <a:pt x="54609" y="327660"/>
                </a:lnTo>
                <a:lnTo>
                  <a:pt x="33352" y="323359"/>
                </a:lnTo>
                <a:lnTo>
                  <a:pt x="15994" y="311642"/>
                </a:lnTo>
                <a:lnTo>
                  <a:pt x="4291" y="294280"/>
                </a:lnTo>
                <a:lnTo>
                  <a:pt x="0" y="273050"/>
                </a:lnTo>
                <a:lnTo>
                  <a:pt x="0" y="5461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195437" y="2463164"/>
            <a:ext cx="14547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314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LOROS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Staff</a:t>
            </a:r>
            <a:r>
              <a:rPr sz="100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Member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182624" y="2808732"/>
            <a:ext cx="1475740" cy="327660"/>
          </a:xfrm>
          <a:custGeom>
            <a:avLst/>
            <a:gdLst/>
            <a:ahLst/>
            <a:cxnLst/>
            <a:rect l="l" t="t" r="r" b="b"/>
            <a:pathLst>
              <a:path w="1475739" h="327660">
                <a:moveTo>
                  <a:pt x="0" y="54609"/>
                </a:moveTo>
                <a:lnTo>
                  <a:pt x="4291" y="33379"/>
                </a:lnTo>
                <a:lnTo>
                  <a:pt x="15994" y="16017"/>
                </a:lnTo>
                <a:lnTo>
                  <a:pt x="33352" y="4300"/>
                </a:lnTo>
                <a:lnTo>
                  <a:pt x="54609" y="0"/>
                </a:lnTo>
                <a:lnTo>
                  <a:pt x="1420621" y="0"/>
                </a:lnTo>
                <a:lnTo>
                  <a:pt x="1441852" y="4300"/>
                </a:lnTo>
                <a:lnTo>
                  <a:pt x="1459214" y="16017"/>
                </a:lnTo>
                <a:lnTo>
                  <a:pt x="1470931" y="33379"/>
                </a:lnTo>
                <a:lnTo>
                  <a:pt x="1475232" y="54609"/>
                </a:lnTo>
                <a:lnTo>
                  <a:pt x="1475232" y="273050"/>
                </a:lnTo>
                <a:lnTo>
                  <a:pt x="1470931" y="294280"/>
                </a:lnTo>
                <a:lnTo>
                  <a:pt x="1459214" y="311642"/>
                </a:lnTo>
                <a:lnTo>
                  <a:pt x="1441852" y="323359"/>
                </a:lnTo>
                <a:lnTo>
                  <a:pt x="1420621" y="327659"/>
                </a:lnTo>
                <a:lnTo>
                  <a:pt x="54609" y="327659"/>
                </a:lnTo>
                <a:lnTo>
                  <a:pt x="33352" y="323359"/>
                </a:lnTo>
                <a:lnTo>
                  <a:pt x="15994" y="311642"/>
                </a:lnTo>
                <a:lnTo>
                  <a:pt x="4291" y="294280"/>
                </a:lnTo>
                <a:lnTo>
                  <a:pt x="0" y="273050"/>
                </a:lnTo>
                <a:lnTo>
                  <a:pt x="0" y="54609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190865" y="2881629"/>
            <a:ext cx="14592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0345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LOROS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Volunteer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603235" y="2967227"/>
            <a:ext cx="1626235" cy="508000"/>
          </a:xfrm>
          <a:custGeom>
            <a:avLst/>
            <a:gdLst/>
            <a:ahLst/>
            <a:cxnLst/>
            <a:rect l="l" t="t" r="r" b="b"/>
            <a:pathLst>
              <a:path w="1626234" h="508000">
                <a:moveTo>
                  <a:pt x="0" y="84582"/>
                </a:moveTo>
                <a:lnTo>
                  <a:pt x="6643" y="51649"/>
                </a:lnTo>
                <a:lnTo>
                  <a:pt x="24765" y="24765"/>
                </a:lnTo>
                <a:lnTo>
                  <a:pt x="51649" y="6643"/>
                </a:lnTo>
                <a:lnTo>
                  <a:pt x="84582" y="0"/>
                </a:lnTo>
                <a:lnTo>
                  <a:pt x="1541526" y="0"/>
                </a:lnTo>
                <a:lnTo>
                  <a:pt x="1574458" y="6643"/>
                </a:lnTo>
                <a:lnTo>
                  <a:pt x="1601343" y="24764"/>
                </a:lnTo>
                <a:lnTo>
                  <a:pt x="1619464" y="51649"/>
                </a:lnTo>
                <a:lnTo>
                  <a:pt x="1626108" y="84582"/>
                </a:lnTo>
                <a:lnTo>
                  <a:pt x="1626108" y="422910"/>
                </a:lnTo>
                <a:lnTo>
                  <a:pt x="1619464" y="455842"/>
                </a:lnTo>
                <a:lnTo>
                  <a:pt x="1601343" y="482726"/>
                </a:lnTo>
                <a:lnTo>
                  <a:pt x="1574458" y="500848"/>
                </a:lnTo>
                <a:lnTo>
                  <a:pt x="1541526" y="507492"/>
                </a:lnTo>
                <a:lnTo>
                  <a:pt x="84582" y="507492"/>
                </a:lnTo>
                <a:lnTo>
                  <a:pt x="51649" y="500848"/>
                </a:lnTo>
                <a:lnTo>
                  <a:pt x="24765" y="482727"/>
                </a:lnTo>
                <a:lnTo>
                  <a:pt x="6643" y="455842"/>
                </a:lnTo>
                <a:lnTo>
                  <a:pt x="0" y="422910"/>
                </a:lnTo>
                <a:lnTo>
                  <a:pt x="0" y="84582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805673" y="2976829"/>
            <a:ext cx="122428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Key</a:t>
            </a:r>
            <a:r>
              <a:rPr sz="100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event</a:t>
            </a:r>
            <a:r>
              <a:rPr sz="1000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raised</a:t>
            </a:r>
            <a:r>
              <a:rPr sz="1000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C00000"/>
                </a:solidFill>
                <a:latin typeface="Arial"/>
                <a:cs typeface="Arial"/>
              </a:rPr>
              <a:t>with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1000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Gambling Commission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7075" y="4391914"/>
            <a:ext cx="13373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LOROS</a:t>
            </a:r>
            <a:r>
              <a:rPr sz="100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Interaction</a:t>
            </a:r>
            <a:r>
              <a:rPr sz="1000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C00000"/>
                </a:solidFill>
                <a:latin typeface="Arial"/>
                <a:cs typeface="Arial"/>
              </a:rPr>
              <a:t>Log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651505" y="4212082"/>
            <a:ext cx="1638935" cy="541655"/>
            <a:chOff x="2651505" y="4212082"/>
            <a:chExt cx="1638935" cy="541655"/>
          </a:xfrm>
        </p:grpSpPr>
        <p:sp>
          <p:nvSpPr>
            <p:cNvPr id="21" name="object 21"/>
            <p:cNvSpPr/>
            <p:nvPr/>
          </p:nvSpPr>
          <p:spPr>
            <a:xfrm>
              <a:off x="2657855" y="4218432"/>
              <a:ext cx="1626235" cy="528955"/>
            </a:xfrm>
            <a:custGeom>
              <a:avLst/>
              <a:gdLst/>
              <a:ahLst/>
              <a:cxnLst/>
              <a:rect l="l" t="t" r="r" b="b"/>
              <a:pathLst>
                <a:path w="1626235" h="528954">
                  <a:moveTo>
                    <a:pt x="1537970" y="0"/>
                  </a:moveTo>
                  <a:lnTo>
                    <a:pt x="88137" y="0"/>
                  </a:lnTo>
                  <a:lnTo>
                    <a:pt x="53846" y="6931"/>
                  </a:lnTo>
                  <a:lnTo>
                    <a:pt x="25828" y="25828"/>
                  </a:lnTo>
                  <a:lnTo>
                    <a:pt x="6931" y="53846"/>
                  </a:lnTo>
                  <a:lnTo>
                    <a:pt x="0" y="88138"/>
                  </a:lnTo>
                  <a:lnTo>
                    <a:pt x="0" y="440690"/>
                  </a:lnTo>
                  <a:lnTo>
                    <a:pt x="6931" y="474981"/>
                  </a:lnTo>
                  <a:lnTo>
                    <a:pt x="25828" y="502999"/>
                  </a:lnTo>
                  <a:lnTo>
                    <a:pt x="53846" y="521896"/>
                  </a:lnTo>
                  <a:lnTo>
                    <a:pt x="88137" y="528828"/>
                  </a:lnTo>
                  <a:lnTo>
                    <a:pt x="1537970" y="528828"/>
                  </a:lnTo>
                  <a:lnTo>
                    <a:pt x="1572261" y="521896"/>
                  </a:lnTo>
                  <a:lnTo>
                    <a:pt x="1600279" y="502999"/>
                  </a:lnTo>
                  <a:lnTo>
                    <a:pt x="1619176" y="474981"/>
                  </a:lnTo>
                  <a:lnTo>
                    <a:pt x="1626108" y="440690"/>
                  </a:lnTo>
                  <a:lnTo>
                    <a:pt x="1626108" y="88138"/>
                  </a:lnTo>
                  <a:lnTo>
                    <a:pt x="1619176" y="53846"/>
                  </a:lnTo>
                  <a:lnTo>
                    <a:pt x="1600279" y="25828"/>
                  </a:lnTo>
                  <a:lnTo>
                    <a:pt x="1572261" y="6931"/>
                  </a:lnTo>
                  <a:lnTo>
                    <a:pt x="15379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657855" y="4218432"/>
              <a:ext cx="1626235" cy="528955"/>
            </a:xfrm>
            <a:custGeom>
              <a:avLst/>
              <a:gdLst/>
              <a:ahLst/>
              <a:cxnLst/>
              <a:rect l="l" t="t" r="r" b="b"/>
              <a:pathLst>
                <a:path w="1626235" h="528954">
                  <a:moveTo>
                    <a:pt x="0" y="88138"/>
                  </a:moveTo>
                  <a:lnTo>
                    <a:pt x="6931" y="53846"/>
                  </a:lnTo>
                  <a:lnTo>
                    <a:pt x="25828" y="25828"/>
                  </a:lnTo>
                  <a:lnTo>
                    <a:pt x="53846" y="6931"/>
                  </a:lnTo>
                  <a:lnTo>
                    <a:pt x="88137" y="0"/>
                  </a:lnTo>
                  <a:lnTo>
                    <a:pt x="1537970" y="0"/>
                  </a:lnTo>
                  <a:lnTo>
                    <a:pt x="1572261" y="6931"/>
                  </a:lnTo>
                  <a:lnTo>
                    <a:pt x="1600279" y="25828"/>
                  </a:lnTo>
                  <a:lnTo>
                    <a:pt x="1619176" y="53846"/>
                  </a:lnTo>
                  <a:lnTo>
                    <a:pt x="1626108" y="88138"/>
                  </a:lnTo>
                  <a:lnTo>
                    <a:pt x="1626108" y="440690"/>
                  </a:lnTo>
                  <a:lnTo>
                    <a:pt x="1619176" y="474981"/>
                  </a:lnTo>
                  <a:lnTo>
                    <a:pt x="1600279" y="502999"/>
                  </a:lnTo>
                  <a:lnTo>
                    <a:pt x="1572261" y="521896"/>
                  </a:lnTo>
                  <a:lnTo>
                    <a:pt x="1537970" y="528828"/>
                  </a:lnTo>
                  <a:lnTo>
                    <a:pt x="88137" y="528828"/>
                  </a:lnTo>
                  <a:lnTo>
                    <a:pt x="53846" y="521896"/>
                  </a:lnTo>
                  <a:lnTo>
                    <a:pt x="25828" y="502999"/>
                  </a:lnTo>
                  <a:lnTo>
                    <a:pt x="6931" y="474981"/>
                  </a:lnTo>
                  <a:lnTo>
                    <a:pt x="0" y="440690"/>
                  </a:lnTo>
                  <a:lnTo>
                    <a:pt x="0" y="88138"/>
                  </a:lnTo>
                  <a:close/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811907" y="4391914"/>
            <a:ext cx="13176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LOROS</a:t>
            </a:r>
            <a:r>
              <a:rPr sz="100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Complaint</a:t>
            </a:r>
            <a:r>
              <a:rPr sz="1000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C00000"/>
                </a:solidFill>
                <a:latin typeface="Arial"/>
                <a:cs typeface="Arial"/>
              </a:rPr>
              <a:t>Log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539485" y="4212082"/>
            <a:ext cx="1724660" cy="541655"/>
            <a:chOff x="5539485" y="4212082"/>
            <a:chExt cx="1724660" cy="541655"/>
          </a:xfrm>
        </p:grpSpPr>
        <p:sp>
          <p:nvSpPr>
            <p:cNvPr id="25" name="object 25"/>
            <p:cNvSpPr/>
            <p:nvPr/>
          </p:nvSpPr>
          <p:spPr>
            <a:xfrm>
              <a:off x="5545835" y="4218432"/>
              <a:ext cx="1711960" cy="528955"/>
            </a:xfrm>
            <a:custGeom>
              <a:avLst/>
              <a:gdLst/>
              <a:ahLst/>
              <a:cxnLst/>
              <a:rect l="l" t="t" r="r" b="b"/>
              <a:pathLst>
                <a:path w="1711959" h="528954">
                  <a:moveTo>
                    <a:pt x="1623314" y="0"/>
                  </a:moveTo>
                  <a:lnTo>
                    <a:pt x="88137" y="0"/>
                  </a:lnTo>
                  <a:lnTo>
                    <a:pt x="53846" y="6931"/>
                  </a:lnTo>
                  <a:lnTo>
                    <a:pt x="25828" y="25828"/>
                  </a:lnTo>
                  <a:lnTo>
                    <a:pt x="6931" y="53846"/>
                  </a:lnTo>
                  <a:lnTo>
                    <a:pt x="0" y="88138"/>
                  </a:lnTo>
                  <a:lnTo>
                    <a:pt x="0" y="440690"/>
                  </a:lnTo>
                  <a:lnTo>
                    <a:pt x="6931" y="474981"/>
                  </a:lnTo>
                  <a:lnTo>
                    <a:pt x="25828" y="502999"/>
                  </a:lnTo>
                  <a:lnTo>
                    <a:pt x="53846" y="521896"/>
                  </a:lnTo>
                  <a:lnTo>
                    <a:pt x="88137" y="528828"/>
                  </a:lnTo>
                  <a:lnTo>
                    <a:pt x="1623314" y="528828"/>
                  </a:lnTo>
                  <a:lnTo>
                    <a:pt x="1657605" y="521896"/>
                  </a:lnTo>
                  <a:lnTo>
                    <a:pt x="1685623" y="502999"/>
                  </a:lnTo>
                  <a:lnTo>
                    <a:pt x="1704520" y="474981"/>
                  </a:lnTo>
                  <a:lnTo>
                    <a:pt x="1711452" y="440690"/>
                  </a:lnTo>
                  <a:lnTo>
                    <a:pt x="1711452" y="88138"/>
                  </a:lnTo>
                  <a:lnTo>
                    <a:pt x="1704520" y="53846"/>
                  </a:lnTo>
                  <a:lnTo>
                    <a:pt x="1685623" y="25828"/>
                  </a:lnTo>
                  <a:lnTo>
                    <a:pt x="1657605" y="6931"/>
                  </a:lnTo>
                  <a:lnTo>
                    <a:pt x="16233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45835" y="4218432"/>
              <a:ext cx="1711960" cy="528955"/>
            </a:xfrm>
            <a:custGeom>
              <a:avLst/>
              <a:gdLst/>
              <a:ahLst/>
              <a:cxnLst/>
              <a:rect l="l" t="t" r="r" b="b"/>
              <a:pathLst>
                <a:path w="1711959" h="528954">
                  <a:moveTo>
                    <a:pt x="0" y="88138"/>
                  </a:moveTo>
                  <a:lnTo>
                    <a:pt x="6931" y="53846"/>
                  </a:lnTo>
                  <a:lnTo>
                    <a:pt x="25828" y="25828"/>
                  </a:lnTo>
                  <a:lnTo>
                    <a:pt x="53846" y="6931"/>
                  </a:lnTo>
                  <a:lnTo>
                    <a:pt x="88137" y="0"/>
                  </a:lnTo>
                  <a:lnTo>
                    <a:pt x="1623314" y="0"/>
                  </a:lnTo>
                  <a:lnTo>
                    <a:pt x="1657605" y="6931"/>
                  </a:lnTo>
                  <a:lnTo>
                    <a:pt x="1685623" y="25828"/>
                  </a:lnTo>
                  <a:lnTo>
                    <a:pt x="1704520" y="53846"/>
                  </a:lnTo>
                  <a:lnTo>
                    <a:pt x="1711452" y="88138"/>
                  </a:lnTo>
                  <a:lnTo>
                    <a:pt x="1711452" y="440690"/>
                  </a:lnTo>
                  <a:lnTo>
                    <a:pt x="1704520" y="474981"/>
                  </a:lnTo>
                  <a:lnTo>
                    <a:pt x="1685623" y="502999"/>
                  </a:lnTo>
                  <a:lnTo>
                    <a:pt x="1657605" y="521896"/>
                  </a:lnTo>
                  <a:lnTo>
                    <a:pt x="1623314" y="528828"/>
                  </a:lnTo>
                  <a:lnTo>
                    <a:pt x="88137" y="528828"/>
                  </a:lnTo>
                  <a:lnTo>
                    <a:pt x="53846" y="521896"/>
                  </a:lnTo>
                  <a:lnTo>
                    <a:pt x="25828" y="502999"/>
                  </a:lnTo>
                  <a:lnTo>
                    <a:pt x="6931" y="474981"/>
                  </a:lnTo>
                  <a:lnTo>
                    <a:pt x="0" y="440690"/>
                  </a:lnTo>
                  <a:lnTo>
                    <a:pt x="0" y="88138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636862" y="4298482"/>
            <a:ext cx="157708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24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Included</a:t>
            </a:r>
            <a:r>
              <a:rPr sz="1000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sz="1000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GB" sz="1000" spc="-20" dirty="0">
                <a:solidFill>
                  <a:srgbClr val="C00000"/>
                </a:solidFill>
                <a:latin typeface="Arial"/>
                <a:cs typeface="Arial"/>
              </a:rPr>
              <a:t>regulatory</a:t>
            </a:r>
            <a:r>
              <a:rPr sz="100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return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1000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Gambling</a:t>
            </a:r>
            <a:r>
              <a:rPr sz="1000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Commission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07263" y="576072"/>
            <a:ext cx="9260840" cy="0"/>
          </a:xfrm>
          <a:custGeom>
            <a:avLst/>
            <a:gdLst/>
            <a:ahLst/>
            <a:cxnLst/>
            <a:rect l="l" t="t" r="r" b="b"/>
            <a:pathLst>
              <a:path w="9260840">
                <a:moveTo>
                  <a:pt x="0" y="0"/>
                </a:moveTo>
                <a:lnTo>
                  <a:pt x="926033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623060" y="1751329"/>
            <a:ext cx="528320" cy="76200"/>
          </a:xfrm>
          <a:custGeom>
            <a:avLst/>
            <a:gdLst/>
            <a:ahLst/>
            <a:cxnLst/>
            <a:rect l="l" t="t" r="r" b="b"/>
            <a:pathLst>
              <a:path w="528319" h="76200">
                <a:moveTo>
                  <a:pt x="76327" y="0"/>
                </a:moveTo>
                <a:lnTo>
                  <a:pt x="0" y="37846"/>
                </a:lnTo>
                <a:lnTo>
                  <a:pt x="76072" y="76200"/>
                </a:lnTo>
                <a:lnTo>
                  <a:pt x="76178" y="44495"/>
                </a:lnTo>
                <a:lnTo>
                  <a:pt x="63500" y="44495"/>
                </a:lnTo>
                <a:lnTo>
                  <a:pt x="63500" y="31795"/>
                </a:lnTo>
                <a:lnTo>
                  <a:pt x="76221" y="31795"/>
                </a:lnTo>
                <a:lnTo>
                  <a:pt x="76327" y="0"/>
                </a:lnTo>
                <a:close/>
              </a:path>
              <a:path w="528319" h="76200">
                <a:moveTo>
                  <a:pt x="76221" y="31795"/>
                </a:moveTo>
                <a:lnTo>
                  <a:pt x="76178" y="44495"/>
                </a:lnTo>
                <a:lnTo>
                  <a:pt x="527812" y="46100"/>
                </a:lnTo>
                <a:lnTo>
                  <a:pt x="527939" y="33400"/>
                </a:lnTo>
                <a:lnTo>
                  <a:pt x="76221" y="31795"/>
                </a:lnTo>
                <a:close/>
              </a:path>
              <a:path w="528319" h="76200">
                <a:moveTo>
                  <a:pt x="76221" y="31795"/>
                </a:moveTo>
                <a:lnTo>
                  <a:pt x="63500" y="31795"/>
                </a:lnTo>
                <a:lnTo>
                  <a:pt x="63500" y="44495"/>
                </a:lnTo>
                <a:lnTo>
                  <a:pt x="76178" y="44495"/>
                </a:lnTo>
                <a:lnTo>
                  <a:pt x="76221" y="317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39823" y="1926335"/>
            <a:ext cx="509905" cy="76200"/>
          </a:xfrm>
          <a:custGeom>
            <a:avLst/>
            <a:gdLst/>
            <a:ahLst/>
            <a:cxnLst/>
            <a:rect l="l" t="t" r="r" b="b"/>
            <a:pathLst>
              <a:path w="509905" h="76200">
                <a:moveTo>
                  <a:pt x="433705" y="0"/>
                </a:moveTo>
                <a:lnTo>
                  <a:pt x="433705" y="76200"/>
                </a:lnTo>
                <a:lnTo>
                  <a:pt x="497205" y="44450"/>
                </a:lnTo>
                <a:lnTo>
                  <a:pt x="446405" y="44450"/>
                </a:lnTo>
                <a:lnTo>
                  <a:pt x="446405" y="31750"/>
                </a:lnTo>
                <a:lnTo>
                  <a:pt x="497205" y="31750"/>
                </a:lnTo>
                <a:lnTo>
                  <a:pt x="433705" y="0"/>
                </a:lnTo>
                <a:close/>
              </a:path>
              <a:path w="509905" h="76200">
                <a:moveTo>
                  <a:pt x="433705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33705" y="44450"/>
                </a:lnTo>
                <a:lnTo>
                  <a:pt x="433705" y="31750"/>
                </a:lnTo>
                <a:close/>
              </a:path>
              <a:path w="509905" h="76200">
                <a:moveTo>
                  <a:pt x="497205" y="31750"/>
                </a:moveTo>
                <a:lnTo>
                  <a:pt x="446405" y="31750"/>
                </a:lnTo>
                <a:lnTo>
                  <a:pt x="446405" y="44450"/>
                </a:lnTo>
                <a:lnTo>
                  <a:pt x="497205" y="44450"/>
                </a:lnTo>
                <a:lnTo>
                  <a:pt x="509905" y="38100"/>
                </a:lnTo>
                <a:lnTo>
                  <a:pt x="49720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643343" y="1054608"/>
            <a:ext cx="7814945" cy="1841500"/>
            <a:chOff x="643343" y="1054608"/>
            <a:chExt cx="7814945" cy="1841500"/>
          </a:xfrm>
        </p:grpSpPr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9096" y="1359408"/>
              <a:ext cx="76200" cy="182117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70560" y="1063751"/>
              <a:ext cx="314325" cy="479425"/>
            </a:xfrm>
            <a:custGeom>
              <a:avLst/>
              <a:gdLst/>
              <a:ahLst/>
              <a:cxnLst/>
              <a:rect l="l" t="t" r="r" b="b"/>
              <a:pathLst>
                <a:path w="314325" h="479425">
                  <a:moveTo>
                    <a:pt x="76200" y="396240"/>
                  </a:moveTo>
                  <a:lnTo>
                    <a:pt x="44450" y="39624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396240"/>
                  </a:lnTo>
                  <a:lnTo>
                    <a:pt x="0" y="396240"/>
                  </a:lnTo>
                  <a:lnTo>
                    <a:pt x="38100" y="472440"/>
                  </a:lnTo>
                  <a:lnTo>
                    <a:pt x="69850" y="408940"/>
                  </a:lnTo>
                  <a:lnTo>
                    <a:pt x="76200" y="396240"/>
                  </a:lnTo>
                  <a:close/>
                </a:path>
                <a:path w="314325" h="479425">
                  <a:moveTo>
                    <a:pt x="314020" y="402336"/>
                  </a:moveTo>
                  <a:lnTo>
                    <a:pt x="282270" y="402767"/>
                  </a:lnTo>
                  <a:lnTo>
                    <a:pt x="279146" y="170815"/>
                  </a:lnTo>
                  <a:lnTo>
                    <a:pt x="279146" y="170561"/>
                  </a:lnTo>
                  <a:lnTo>
                    <a:pt x="266446" y="170815"/>
                  </a:lnTo>
                  <a:lnTo>
                    <a:pt x="269557" y="402336"/>
                  </a:lnTo>
                  <a:lnTo>
                    <a:pt x="269570" y="402932"/>
                  </a:lnTo>
                  <a:lnTo>
                    <a:pt x="237832" y="403352"/>
                  </a:lnTo>
                  <a:lnTo>
                    <a:pt x="276948" y="479044"/>
                  </a:lnTo>
                  <a:lnTo>
                    <a:pt x="307632" y="415544"/>
                  </a:lnTo>
                  <a:lnTo>
                    <a:pt x="314020" y="40233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08660" y="1054608"/>
              <a:ext cx="7656195" cy="575310"/>
            </a:xfrm>
            <a:custGeom>
              <a:avLst/>
              <a:gdLst/>
              <a:ahLst/>
              <a:cxnLst/>
              <a:rect l="l" t="t" r="r" b="b"/>
              <a:pathLst>
                <a:path w="7656195" h="575310">
                  <a:moveTo>
                    <a:pt x="478536" y="313943"/>
                  </a:moveTo>
                  <a:lnTo>
                    <a:pt x="3755136" y="313943"/>
                  </a:lnTo>
                </a:path>
                <a:path w="7656195" h="575310">
                  <a:moveTo>
                    <a:pt x="234696" y="179831"/>
                  </a:moveTo>
                  <a:lnTo>
                    <a:pt x="5650484" y="179831"/>
                  </a:lnTo>
                </a:path>
                <a:path w="7656195" h="575310">
                  <a:moveTo>
                    <a:pt x="0" y="9143"/>
                  </a:moveTo>
                  <a:lnTo>
                    <a:pt x="7656068" y="9143"/>
                  </a:lnTo>
                </a:path>
                <a:path w="7656195" h="575310">
                  <a:moveTo>
                    <a:pt x="3747516" y="313943"/>
                  </a:moveTo>
                  <a:lnTo>
                    <a:pt x="3747516" y="575055"/>
                  </a:lnTo>
                </a:path>
                <a:path w="7656195" h="575310">
                  <a:moveTo>
                    <a:pt x="5650992" y="179831"/>
                  </a:moveTo>
                  <a:lnTo>
                    <a:pt x="5650992" y="563117"/>
                  </a:lnTo>
                </a:path>
                <a:path w="7656195" h="575310">
                  <a:moveTo>
                    <a:pt x="7655052" y="0"/>
                  </a:moveTo>
                  <a:lnTo>
                    <a:pt x="7655052" y="57416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43343" y="2229611"/>
              <a:ext cx="2397125" cy="347345"/>
            </a:xfrm>
            <a:custGeom>
              <a:avLst/>
              <a:gdLst/>
              <a:ahLst/>
              <a:cxnLst/>
              <a:rect l="l" t="t" r="r" b="b"/>
              <a:pathLst>
                <a:path w="2397125" h="347344">
                  <a:moveTo>
                    <a:pt x="352094" y="332232"/>
                  </a:moveTo>
                  <a:lnTo>
                    <a:pt x="337845" y="293370"/>
                  </a:lnTo>
                  <a:lnTo>
                    <a:pt x="322770" y="252222"/>
                  </a:lnTo>
                  <a:lnTo>
                    <a:pt x="300964" y="275374"/>
                  </a:lnTo>
                  <a:lnTo>
                    <a:pt x="8712" y="0"/>
                  </a:lnTo>
                  <a:lnTo>
                    <a:pt x="0" y="9144"/>
                  </a:lnTo>
                  <a:lnTo>
                    <a:pt x="292252" y="284632"/>
                  </a:lnTo>
                  <a:lnTo>
                    <a:pt x="270510" y="307721"/>
                  </a:lnTo>
                  <a:lnTo>
                    <a:pt x="352094" y="332232"/>
                  </a:lnTo>
                  <a:close/>
                </a:path>
                <a:path w="2397125" h="347344">
                  <a:moveTo>
                    <a:pt x="2396782" y="57912"/>
                  </a:moveTo>
                  <a:lnTo>
                    <a:pt x="2317153" y="88265"/>
                  </a:lnTo>
                  <a:lnTo>
                    <a:pt x="2340508" y="109728"/>
                  </a:lnTo>
                  <a:lnTo>
                    <a:pt x="2130209" y="338455"/>
                  </a:lnTo>
                  <a:lnTo>
                    <a:pt x="2139607" y="346964"/>
                  </a:lnTo>
                  <a:lnTo>
                    <a:pt x="2349843" y="118300"/>
                  </a:lnTo>
                  <a:lnTo>
                    <a:pt x="2373287" y="139827"/>
                  </a:lnTo>
                  <a:lnTo>
                    <a:pt x="2384615" y="100330"/>
                  </a:lnTo>
                  <a:lnTo>
                    <a:pt x="2396782" y="579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541776" y="1789176"/>
              <a:ext cx="291465" cy="175260"/>
            </a:xfrm>
            <a:custGeom>
              <a:avLst/>
              <a:gdLst/>
              <a:ahLst/>
              <a:cxnLst/>
              <a:rect l="l" t="t" r="r" b="b"/>
              <a:pathLst>
                <a:path w="291464" h="175260">
                  <a:moveTo>
                    <a:pt x="203453" y="0"/>
                  </a:moveTo>
                  <a:lnTo>
                    <a:pt x="203453" y="43814"/>
                  </a:lnTo>
                  <a:lnTo>
                    <a:pt x="0" y="43814"/>
                  </a:lnTo>
                  <a:lnTo>
                    <a:pt x="0" y="131445"/>
                  </a:lnTo>
                  <a:lnTo>
                    <a:pt x="203453" y="131445"/>
                  </a:lnTo>
                  <a:lnTo>
                    <a:pt x="203453" y="175260"/>
                  </a:lnTo>
                  <a:lnTo>
                    <a:pt x="291084" y="87629"/>
                  </a:lnTo>
                  <a:lnTo>
                    <a:pt x="20345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541776" y="1789176"/>
              <a:ext cx="291465" cy="175260"/>
            </a:xfrm>
            <a:custGeom>
              <a:avLst/>
              <a:gdLst/>
              <a:ahLst/>
              <a:cxnLst/>
              <a:rect l="l" t="t" r="r" b="b"/>
              <a:pathLst>
                <a:path w="291464" h="175260">
                  <a:moveTo>
                    <a:pt x="0" y="43814"/>
                  </a:moveTo>
                  <a:lnTo>
                    <a:pt x="203453" y="43814"/>
                  </a:lnTo>
                  <a:lnTo>
                    <a:pt x="203453" y="0"/>
                  </a:lnTo>
                  <a:lnTo>
                    <a:pt x="291084" y="87629"/>
                  </a:lnTo>
                  <a:lnTo>
                    <a:pt x="203453" y="175260"/>
                  </a:lnTo>
                  <a:lnTo>
                    <a:pt x="203453" y="131445"/>
                  </a:lnTo>
                  <a:lnTo>
                    <a:pt x="0" y="131445"/>
                  </a:lnTo>
                  <a:lnTo>
                    <a:pt x="0" y="43814"/>
                  </a:lnTo>
                  <a:close/>
                </a:path>
              </a:pathLst>
            </a:custGeom>
            <a:ln w="121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410199" y="1787652"/>
              <a:ext cx="289560" cy="175260"/>
            </a:xfrm>
            <a:custGeom>
              <a:avLst/>
              <a:gdLst/>
              <a:ahLst/>
              <a:cxnLst/>
              <a:rect l="l" t="t" r="r" b="b"/>
              <a:pathLst>
                <a:path w="289560" h="175260">
                  <a:moveTo>
                    <a:pt x="201929" y="0"/>
                  </a:moveTo>
                  <a:lnTo>
                    <a:pt x="201929" y="43814"/>
                  </a:lnTo>
                  <a:lnTo>
                    <a:pt x="0" y="43814"/>
                  </a:lnTo>
                  <a:lnTo>
                    <a:pt x="0" y="131445"/>
                  </a:lnTo>
                  <a:lnTo>
                    <a:pt x="201929" y="131445"/>
                  </a:lnTo>
                  <a:lnTo>
                    <a:pt x="201929" y="175260"/>
                  </a:lnTo>
                  <a:lnTo>
                    <a:pt x="289560" y="87630"/>
                  </a:lnTo>
                  <a:lnTo>
                    <a:pt x="201929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410199" y="1787652"/>
              <a:ext cx="289560" cy="175260"/>
            </a:xfrm>
            <a:custGeom>
              <a:avLst/>
              <a:gdLst/>
              <a:ahLst/>
              <a:cxnLst/>
              <a:rect l="l" t="t" r="r" b="b"/>
              <a:pathLst>
                <a:path w="289560" h="175260">
                  <a:moveTo>
                    <a:pt x="0" y="43814"/>
                  </a:moveTo>
                  <a:lnTo>
                    <a:pt x="201929" y="43814"/>
                  </a:lnTo>
                  <a:lnTo>
                    <a:pt x="201929" y="0"/>
                  </a:lnTo>
                  <a:lnTo>
                    <a:pt x="289560" y="87630"/>
                  </a:lnTo>
                  <a:lnTo>
                    <a:pt x="201929" y="175260"/>
                  </a:lnTo>
                  <a:lnTo>
                    <a:pt x="201929" y="131445"/>
                  </a:lnTo>
                  <a:lnTo>
                    <a:pt x="0" y="131445"/>
                  </a:lnTo>
                  <a:lnTo>
                    <a:pt x="0" y="43814"/>
                  </a:lnTo>
                  <a:close/>
                </a:path>
              </a:pathLst>
            </a:custGeom>
            <a:ln w="121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068312" y="1784604"/>
              <a:ext cx="291465" cy="175260"/>
            </a:xfrm>
            <a:custGeom>
              <a:avLst/>
              <a:gdLst/>
              <a:ahLst/>
              <a:cxnLst/>
              <a:rect l="l" t="t" r="r" b="b"/>
              <a:pathLst>
                <a:path w="291465" h="175260">
                  <a:moveTo>
                    <a:pt x="203454" y="0"/>
                  </a:moveTo>
                  <a:lnTo>
                    <a:pt x="203454" y="43815"/>
                  </a:lnTo>
                  <a:lnTo>
                    <a:pt x="0" y="43815"/>
                  </a:lnTo>
                  <a:lnTo>
                    <a:pt x="0" y="131445"/>
                  </a:lnTo>
                  <a:lnTo>
                    <a:pt x="203454" y="131445"/>
                  </a:lnTo>
                  <a:lnTo>
                    <a:pt x="203454" y="175260"/>
                  </a:lnTo>
                  <a:lnTo>
                    <a:pt x="291084" y="87630"/>
                  </a:lnTo>
                  <a:lnTo>
                    <a:pt x="20345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068312" y="1784604"/>
              <a:ext cx="291465" cy="175260"/>
            </a:xfrm>
            <a:custGeom>
              <a:avLst/>
              <a:gdLst/>
              <a:ahLst/>
              <a:cxnLst/>
              <a:rect l="l" t="t" r="r" b="b"/>
              <a:pathLst>
                <a:path w="291465" h="175260">
                  <a:moveTo>
                    <a:pt x="0" y="43815"/>
                  </a:moveTo>
                  <a:lnTo>
                    <a:pt x="203454" y="43815"/>
                  </a:lnTo>
                  <a:lnTo>
                    <a:pt x="203454" y="0"/>
                  </a:lnTo>
                  <a:lnTo>
                    <a:pt x="291084" y="87630"/>
                  </a:lnTo>
                  <a:lnTo>
                    <a:pt x="203454" y="175260"/>
                  </a:lnTo>
                  <a:lnTo>
                    <a:pt x="203454" y="131445"/>
                  </a:lnTo>
                  <a:lnTo>
                    <a:pt x="0" y="131445"/>
                  </a:lnTo>
                  <a:lnTo>
                    <a:pt x="0" y="43815"/>
                  </a:lnTo>
                  <a:close/>
                </a:path>
              </a:pathLst>
            </a:custGeom>
            <a:ln w="121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246364" y="2253996"/>
              <a:ext cx="205740" cy="635635"/>
            </a:xfrm>
            <a:custGeom>
              <a:avLst/>
              <a:gdLst/>
              <a:ahLst/>
              <a:cxnLst/>
              <a:rect l="l" t="t" r="r" b="b"/>
              <a:pathLst>
                <a:path w="205740" h="635635">
                  <a:moveTo>
                    <a:pt x="154304" y="0"/>
                  </a:moveTo>
                  <a:lnTo>
                    <a:pt x="51434" y="0"/>
                  </a:lnTo>
                  <a:lnTo>
                    <a:pt x="51434" y="532638"/>
                  </a:lnTo>
                  <a:lnTo>
                    <a:pt x="0" y="532638"/>
                  </a:lnTo>
                  <a:lnTo>
                    <a:pt x="102869" y="635507"/>
                  </a:lnTo>
                  <a:lnTo>
                    <a:pt x="205739" y="532638"/>
                  </a:lnTo>
                  <a:lnTo>
                    <a:pt x="154304" y="532638"/>
                  </a:lnTo>
                  <a:lnTo>
                    <a:pt x="15430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246364" y="2253996"/>
              <a:ext cx="205740" cy="635635"/>
            </a:xfrm>
            <a:custGeom>
              <a:avLst/>
              <a:gdLst/>
              <a:ahLst/>
              <a:cxnLst/>
              <a:rect l="l" t="t" r="r" b="b"/>
              <a:pathLst>
                <a:path w="205740" h="635635">
                  <a:moveTo>
                    <a:pt x="154304" y="0"/>
                  </a:moveTo>
                  <a:lnTo>
                    <a:pt x="154304" y="532638"/>
                  </a:lnTo>
                  <a:lnTo>
                    <a:pt x="205739" y="532638"/>
                  </a:lnTo>
                  <a:lnTo>
                    <a:pt x="102869" y="635507"/>
                  </a:lnTo>
                  <a:lnTo>
                    <a:pt x="0" y="532638"/>
                  </a:lnTo>
                  <a:lnTo>
                    <a:pt x="51434" y="532638"/>
                  </a:lnTo>
                  <a:lnTo>
                    <a:pt x="51434" y="0"/>
                  </a:lnTo>
                  <a:lnTo>
                    <a:pt x="154304" y="0"/>
                  </a:lnTo>
                  <a:close/>
                </a:path>
              </a:pathLst>
            </a:custGeom>
            <a:ln w="121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2238501" y="4419346"/>
            <a:ext cx="3178175" cy="259715"/>
            <a:chOff x="2238501" y="4419346"/>
            <a:chExt cx="3178175" cy="259715"/>
          </a:xfrm>
        </p:grpSpPr>
        <p:sp>
          <p:nvSpPr>
            <p:cNvPr id="45" name="object 45"/>
            <p:cNvSpPr/>
            <p:nvPr/>
          </p:nvSpPr>
          <p:spPr>
            <a:xfrm>
              <a:off x="2244851" y="4425696"/>
              <a:ext cx="291465" cy="175260"/>
            </a:xfrm>
            <a:custGeom>
              <a:avLst/>
              <a:gdLst/>
              <a:ahLst/>
              <a:cxnLst/>
              <a:rect l="l" t="t" r="r" b="b"/>
              <a:pathLst>
                <a:path w="291464" h="175260">
                  <a:moveTo>
                    <a:pt x="203454" y="0"/>
                  </a:moveTo>
                  <a:lnTo>
                    <a:pt x="203454" y="43814"/>
                  </a:lnTo>
                  <a:lnTo>
                    <a:pt x="0" y="43814"/>
                  </a:lnTo>
                  <a:lnTo>
                    <a:pt x="0" y="131444"/>
                  </a:lnTo>
                  <a:lnTo>
                    <a:pt x="203454" y="131444"/>
                  </a:lnTo>
                  <a:lnTo>
                    <a:pt x="203454" y="175259"/>
                  </a:lnTo>
                  <a:lnTo>
                    <a:pt x="291084" y="87629"/>
                  </a:lnTo>
                  <a:lnTo>
                    <a:pt x="20345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244851" y="4425696"/>
              <a:ext cx="291465" cy="175260"/>
            </a:xfrm>
            <a:custGeom>
              <a:avLst/>
              <a:gdLst/>
              <a:ahLst/>
              <a:cxnLst/>
              <a:rect l="l" t="t" r="r" b="b"/>
              <a:pathLst>
                <a:path w="291464" h="175260">
                  <a:moveTo>
                    <a:pt x="0" y="43814"/>
                  </a:moveTo>
                  <a:lnTo>
                    <a:pt x="203454" y="43814"/>
                  </a:lnTo>
                  <a:lnTo>
                    <a:pt x="203454" y="0"/>
                  </a:lnTo>
                  <a:lnTo>
                    <a:pt x="291084" y="87629"/>
                  </a:lnTo>
                  <a:lnTo>
                    <a:pt x="203454" y="175259"/>
                  </a:lnTo>
                  <a:lnTo>
                    <a:pt x="203454" y="131444"/>
                  </a:lnTo>
                  <a:lnTo>
                    <a:pt x="0" y="131444"/>
                  </a:lnTo>
                  <a:lnTo>
                    <a:pt x="0" y="43814"/>
                  </a:lnTo>
                  <a:close/>
                </a:path>
              </a:pathLst>
            </a:custGeom>
            <a:ln w="121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393691" y="4462272"/>
              <a:ext cx="1016635" cy="210820"/>
            </a:xfrm>
            <a:custGeom>
              <a:avLst/>
              <a:gdLst/>
              <a:ahLst/>
              <a:cxnLst/>
              <a:rect l="l" t="t" r="r" b="b"/>
              <a:pathLst>
                <a:path w="1016635" h="210820">
                  <a:moveTo>
                    <a:pt x="911352" y="0"/>
                  </a:moveTo>
                  <a:lnTo>
                    <a:pt x="911352" y="52577"/>
                  </a:lnTo>
                  <a:lnTo>
                    <a:pt x="0" y="52577"/>
                  </a:lnTo>
                  <a:lnTo>
                    <a:pt x="0" y="157733"/>
                  </a:lnTo>
                  <a:lnTo>
                    <a:pt x="911352" y="157733"/>
                  </a:lnTo>
                  <a:lnTo>
                    <a:pt x="911352" y="210311"/>
                  </a:lnTo>
                  <a:lnTo>
                    <a:pt x="1016508" y="105155"/>
                  </a:lnTo>
                  <a:lnTo>
                    <a:pt x="91135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393691" y="4462272"/>
              <a:ext cx="1016635" cy="210820"/>
            </a:xfrm>
            <a:custGeom>
              <a:avLst/>
              <a:gdLst/>
              <a:ahLst/>
              <a:cxnLst/>
              <a:rect l="l" t="t" r="r" b="b"/>
              <a:pathLst>
                <a:path w="1016635" h="210820">
                  <a:moveTo>
                    <a:pt x="0" y="52577"/>
                  </a:moveTo>
                  <a:lnTo>
                    <a:pt x="911352" y="52577"/>
                  </a:lnTo>
                  <a:lnTo>
                    <a:pt x="911352" y="0"/>
                  </a:lnTo>
                  <a:lnTo>
                    <a:pt x="1016508" y="105155"/>
                  </a:lnTo>
                  <a:lnTo>
                    <a:pt x="911352" y="210311"/>
                  </a:lnTo>
                  <a:lnTo>
                    <a:pt x="911352" y="157733"/>
                  </a:lnTo>
                  <a:lnTo>
                    <a:pt x="0" y="157733"/>
                  </a:lnTo>
                  <a:lnTo>
                    <a:pt x="0" y="52577"/>
                  </a:lnTo>
                  <a:close/>
                </a:path>
              </a:pathLst>
            </a:custGeom>
            <a:ln w="12191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824280" y="3404996"/>
            <a:ext cx="2616911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24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Aimed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resolution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working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days </a:t>
            </a:r>
            <a:r>
              <a:rPr sz="900" dirty="0">
                <a:latin typeface="Arial"/>
                <a:cs typeface="Arial"/>
              </a:rPr>
              <a:t>between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complainant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lang="en-GB" sz="900" dirty="0">
                <a:latin typeface="Arial"/>
                <a:cs typeface="Arial"/>
              </a:rPr>
              <a:t>Supporter Engagement and Insight Manager.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47700" y="864108"/>
            <a:ext cx="7804784" cy="52069"/>
          </a:xfrm>
          <a:custGeom>
            <a:avLst/>
            <a:gdLst/>
            <a:ahLst/>
            <a:cxnLst/>
            <a:rect l="l" t="t" r="r" b="b"/>
            <a:pathLst>
              <a:path w="7804784" h="52069">
                <a:moveTo>
                  <a:pt x="7804404" y="0"/>
                </a:moveTo>
                <a:lnTo>
                  <a:pt x="7804404" y="20151"/>
                </a:lnTo>
                <a:lnTo>
                  <a:pt x="7804404" y="36623"/>
                </a:lnTo>
                <a:lnTo>
                  <a:pt x="7804404" y="47738"/>
                </a:lnTo>
                <a:lnTo>
                  <a:pt x="7804404" y="51815"/>
                </a:lnTo>
                <a:lnTo>
                  <a:pt x="3902202" y="51815"/>
                </a:lnTo>
                <a:lnTo>
                  <a:pt x="3902202" y="31664"/>
                </a:lnTo>
                <a:lnTo>
                  <a:pt x="3902202" y="15192"/>
                </a:lnTo>
                <a:lnTo>
                  <a:pt x="3902202" y="4077"/>
                </a:lnTo>
                <a:lnTo>
                  <a:pt x="3902202" y="0"/>
                </a:lnTo>
                <a:lnTo>
                  <a:pt x="3902202" y="4077"/>
                </a:lnTo>
                <a:lnTo>
                  <a:pt x="3902202" y="15192"/>
                </a:lnTo>
                <a:lnTo>
                  <a:pt x="3902202" y="31664"/>
                </a:lnTo>
                <a:lnTo>
                  <a:pt x="3902202" y="51815"/>
                </a:lnTo>
                <a:lnTo>
                  <a:pt x="0" y="51815"/>
                </a:lnTo>
                <a:lnTo>
                  <a:pt x="0" y="47738"/>
                </a:lnTo>
                <a:lnTo>
                  <a:pt x="0" y="36623"/>
                </a:lnTo>
                <a:lnTo>
                  <a:pt x="0" y="20151"/>
                </a:lnTo>
                <a:lnTo>
                  <a:pt x="0" y="0"/>
                </a:lnTo>
              </a:path>
            </a:pathLst>
          </a:custGeom>
          <a:ln w="6095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502107" y="3885057"/>
            <a:ext cx="22002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Logging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of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complaints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406900" y="4158742"/>
            <a:ext cx="889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Investigation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 </a:t>
            </a:r>
            <a:r>
              <a:rPr sz="900" spc="-10" dirty="0">
                <a:latin typeface="Arial"/>
                <a:cs typeface="Arial"/>
              </a:rPr>
              <a:t>resolution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003283" y="2357754"/>
            <a:ext cx="67310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outcome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is </a:t>
            </a:r>
            <a:r>
              <a:rPr sz="900" dirty="0">
                <a:latin typeface="Arial"/>
                <a:cs typeface="Arial"/>
              </a:rPr>
              <a:t>adverse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licensee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498080" y="3713988"/>
            <a:ext cx="2052955" cy="1446530"/>
          </a:xfrm>
          <a:prstGeom prst="rect">
            <a:avLst/>
          </a:prstGeom>
          <a:ln w="9144">
            <a:solidFill>
              <a:srgbClr val="A6A6A6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30"/>
              </a:spcBef>
            </a:pPr>
            <a:r>
              <a:rPr sz="1600" b="1" spc="-25" dirty="0">
                <a:latin typeface="Arial"/>
                <a:cs typeface="Arial"/>
              </a:rPr>
              <a:t>Key</a:t>
            </a:r>
            <a:endParaRPr sz="1600">
              <a:latin typeface="Arial"/>
              <a:cs typeface="Arial"/>
            </a:endParaRPr>
          </a:p>
          <a:p>
            <a:pPr marL="92710" marR="744220">
              <a:lnSpc>
                <a:spcPct val="300000"/>
              </a:lnSpc>
              <a:spcBef>
                <a:spcPts val="15"/>
              </a:spcBef>
            </a:pPr>
            <a:r>
              <a:rPr sz="900" spc="-10" dirty="0">
                <a:latin typeface="Arial"/>
                <a:cs typeface="Arial"/>
              </a:rPr>
              <a:t>Communication </a:t>
            </a:r>
            <a:r>
              <a:rPr sz="900" dirty="0">
                <a:latin typeface="Arial"/>
                <a:cs typeface="Arial"/>
              </a:rPr>
              <a:t>Escalation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if</a:t>
            </a:r>
            <a:r>
              <a:rPr sz="900" spc="-10" dirty="0">
                <a:latin typeface="Arial"/>
                <a:cs typeface="Arial"/>
              </a:rPr>
              <a:t> unresolved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8458200" y="4306823"/>
            <a:ext cx="745490" cy="550545"/>
            <a:chOff x="8458200" y="4306823"/>
            <a:chExt cx="745490" cy="550545"/>
          </a:xfrm>
        </p:grpSpPr>
        <p:sp>
          <p:nvSpPr>
            <p:cNvPr id="56" name="object 56"/>
            <p:cNvSpPr/>
            <p:nvPr/>
          </p:nvSpPr>
          <p:spPr>
            <a:xfrm>
              <a:off x="8458200" y="4306823"/>
              <a:ext cx="396240" cy="76200"/>
            </a:xfrm>
            <a:custGeom>
              <a:avLst/>
              <a:gdLst/>
              <a:ahLst/>
              <a:cxnLst/>
              <a:rect l="l" t="t" r="r" b="b"/>
              <a:pathLst>
                <a:path w="396240" h="76200">
                  <a:moveTo>
                    <a:pt x="319658" y="0"/>
                  </a:moveTo>
                  <a:lnTo>
                    <a:pt x="319658" y="76200"/>
                  </a:lnTo>
                  <a:lnTo>
                    <a:pt x="383158" y="44450"/>
                  </a:lnTo>
                  <a:lnTo>
                    <a:pt x="332358" y="44450"/>
                  </a:lnTo>
                  <a:lnTo>
                    <a:pt x="332358" y="31750"/>
                  </a:lnTo>
                  <a:lnTo>
                    <a:pt x="383158" y="31750"/>
                  </a:lnTo>
                  <a:lnTo>
                    <a:pt x="319658" y="0"/>
                  </a:lnTo>
                  <a:close/>
                </a:path>
                <a:path w="396240" h="76200">
                  <a:moveTo>
                    <a:pt x="319658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319658" y="44450"/>
                  </a:lnTo>
                  <a:lnTo>
                    <a:pt x="319658" y="31750"/>
                  </a:lnTo>
                  <a:close/>
                </a:path>
                <a:path w="396240" h="76200">
                  <a:moveTo>
                    <a:pt x="383158" y="31750"/>
                  </a:moveTo>
                  <a:lnTo>
                    <a:pt x="332358" y="31750"/>
                  </a:lnTo>
                  <a:lnTo>
                    <a:pt x="332358" y="44450"/>
                  </a:lnTo>
                  <a:lnTo>
                    <a:pt x="383158" y="44450"/>
                  </a:lnTo>
                  <a:lnTo>
                    <a:pt x="395858" y="38100"/>
                  </a:lnTo>
                  <a:lnTo>
                    <a:pt x="383158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906255" y="4675631"/>
              <a:ext cx="291465" cy="175260"/>
            </a:xfrm>
            <a:custGeom>
              <a:avLst/>
              <a:gdLst/>
              <a:ahLst/>
              <a:cxnLst/>
              <a:rect l="l" t="t" r="r" b="b"/>
              <a:pathLst>
                <a:path w="291465" h="175260">
                  <a:moveTo>
                    <a:pt x="203453" y="0"/>
                  </a:moveTo>
                  <a:lnTo>
                    <a:pt x="203453" y="43815"/>
                  </a:lnTo>
                  <a:lnTo>
                    <a:pt x="0" y="43815"/>
                  </a:lnTo>
                  <a:lnTo>
                    <a:pt x="0" y="131445"/>
                  </a:lnTo>
                  <a:lnTo>
                    <a:pt x="203453" y="131445"/>
                  </a:lnTo>
                  <a:lnTo>
                    <a:pt x="203453" y="175260"/>
                  </a:lnTo>
                  <a:lnTo>
                    <a:pt x="291084" y="87630"/>
                  </a:lnTo>
                  <a:lnTo>
                    <a:pt x="20345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906255" y="4675631"/>
              <a:ext cx="291465" cy="175260"/>
            </a:xfrm>
            <a:custGeom>
              <a:avLst/>
              <a:gdLst/>
              <a:ahLst/>
              <a:cxnLst/>
              <a:rect l="l" t="t" r="r" b="b"/>
              <a:pathLst>
                <a:path w="291465" h="175260">
                  <a:moveTo>
                    <a:pt x="0" y="43815"/>
                  </a:moveTo>
                  <a:lnTo>
                    <a:pt x="203453" y="43815"/>
                  </a:lnTo>
                  <a:lnTo>
                    <a:pt x="203453" y="0"/>
                  </a:lnTo>
                  <a:lnTo>
                    <a:pt x="291084" y="87630"/>
                  </a:lnTo>
                  <a:lnTo>
                    <a:pt x="203453" y="175260"/>
                  </a:lnTo>
                  <a:lnTo>
                    <a:pt x="203453" y="131445"/>
                  </a:lnTo>
                  <a:lnTo>
                    <a:pt x="0" y="131445"/>
                  </a:lnTo>
                  <a:lnTo>
                    <a:pt x="0" y="43815"/>
                  </a:lnTo>
                  <a:close/>
                </a:path>
              </a:pathLst>
            </a:custGeom>
            <a:ln w="121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/>
          <p:nvPr/>
        </p:nvSpPr>
        <p:spPr>
          <a:xfrm>
            <a:off x="801623" y="3204972"/>
            <a:ext cx="2476500" cy="187960"/>
          </a:xfrm>
          <a:custGeom>
            <a:avLst/>
            <a:gdLst/>
            <a:ahLst/>
            <a:cxnLst/>
            <a:rect l="l" t="t" r="r" b="b"/>
            <a:pathLst>
              <a:path w="2476500" h="187960">
                <a:moveTo>
                  <a:pt x="2476500" y="0"/>
                </a:moveTo>
                <a:lnTo>
                  <a:pt x="2476500" y="36504"/>
                </a:lnTo>
                <a:lnTo>
                  <a:pt x="2476500" y="66293"/>
                </a:lnTo>
                <a:lnTo>
                  <a:pt x="2476500" y="86367"/>
                </a:lnTo>
                <a:lnTo>
                  <a:pt x="2476500" y="93725"/>
                </a:lnTo>
                <a:lnTo>
                  <a:pt x="1238250" y="93725"/>
                </a:lnTo>
                <a:lnTo>
                  <a:pt x="1238250" y="101084"/>
                </a:lnTo>
                <a:lnTo>
                  <a:pt x="1238250" y="121158"/>
                </a:lnTo>
                <a:lnTo>
                  <a:pt x="1238250" y="150947"/>
                </a:lnTo>
                <a:lnTo>
                  <a:pt x="1238250" y="187451"/>
                </a:lnTo>
                <a:lnTo>
                  <a:pt x="1238250" y="150947"/>
                </a:lnTo>
                <a:lnTo>
                  <a:pt x="1238250" y="121158"/>
                </a:lnTo>
                <a:lnTo>
                  <a:pt x="1238250" y="101084"/>
                </a:lnTo>
                <a:lnTo>
                  <a:pt x="1238250" y="93725"/>
                </a:lnTo>
                <a:lnTo>
                  <a:pt x="0" y="93725"/>
                </a:lnTo>
                <a:lnTo>
                  <a:pt x="0" y="86367"/>
                </a:lnTo>
                <a:lnTo>
                  <a:pt x="0" y="66293"/>
                </a:lnTo>
                <a:lnTo>
                  <a:pt x="0" y="36504"/>
                </a:lnTo>
                <a:lnTo>
                  <a:pt x="0" y="0"/>
                </a:lnTo>
              </a:path>
            </a:pathLst>
          </a:custGeom>
          <a:ln w="6095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3844797" y="628014"/>
            <a:ext cx="130810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Calibri"/>
                <a:cs typeface="Calibri"/>
              </a:rPr>
              <a:t>No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8</a:t>
            </a:r>
            <a:r>
              <a:rPr sz="1100" spc="-10" dirty="0">
                <a:latin typeface="Calibri"/>
                <a:cs typeface="Calibri"/>
              </a:rPr>
              <a:t> weeks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90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LOROS Lotteries Limited – Complaints Policy and Procedure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Champaneria</dc:creator>
  <cp:lastModifiedBy>Ellie Booton</cp:lastModifiedBy>
  <cp:revision>2</cp:revision>
  <dcterms:created xsi:type="dcterms:W3CDTF">2024-11-14T11:09:14Z</dcterms:created>
  <dcterms:modified xsi:type="dcterms:W3CDTF">2024-11-20T08:45:21Z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2022-08-10T00:00:00Z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2024-11-14T00:00:00Z</vt:filetime>
  </property>
  <property fmtid="{D5CDD505-2E9C-101B-9397-08002B2CF9AE}" pid="5" name="Producer">
    <vt:lpwstr>Microsoft® PowerPoint® 2019</vt:lpwstr>
  </property>
</Properties>
</file>